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9" r:id="rId1"/>
  </p:sldMasterIdLst>
  <p:notesMasterIdLst>
    <p:notesMasterId r:id="rId26"/>
  </p:notesMasterIdLst>
  <p:sldIdLst>
    <p:sldId id="256" r:id="rId2"/>
    <p:sldId id="273" r:id="rId3"/>
    <p:sldId id="258" r:id="rId4"/>
    <p:sldId id="261" r:id="rId5"/>
    <p:sldId id="264" r:id="rId6"/>
    <p:sldId id="259" r:id="rId7"/>
    <p:sldId id="262" r:id="rId8"/>
    <p:sldId id="265" r:id="rId9"/>
    <p:sldId id="260" r:id="rId10"/>
    <p:sldId id="263" r:id="rId11"/>
    <p:sldId id="257" r:id="rId12"/>
    <p:sldId id="275" r:id="rId13"/>
    <p:sldId id="277" r:id="rId14"/>
    <p:sldId id="278" r:id="rId15"/>
    <p:sldId id="279" r:id="rId16"/>
    <p:sldId id="280" r:id="rId17"/>
    <p:sldId id="268" r:id="rId18"/>
    <p:sldId id="269" r:id="rId19"/>
    <p:sldId id="270" r:id="rId20"/>
    <p:sldId id="271" r:id="rId21"/>
    <p:sldId id="272" r:id="rId22"/>
    <p:sldId id="276" r:id="rId23"/>
    <p:sldId id="281" r:id="rId24"/>
    <p:sldId id="27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A788C-3458-4382-8BAB-3332B24CD8CD}" type="datetimeFigureOut">
              <a:rPr lang="en-US" smtClean="0"/>
              <a:t>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1D8650-5283-4441-A218-1458E5B655E6}" type="slidenum">
              <a:rPr lang="en-US" smtClean="0"/>
              <a:t>‹#›</a:t>
            </a:fld>
            <a:endParaRPr lang="en-US"/>
          </a:p>
        </p:txBody>
      </p:sp>
    </p:spTree>
    <p:extLst>
      <p:ext uri="{BB962C8B-B14F-4D97-AF65-F5344CB8AC3E}">
        <p14:creationId xmlns:p14="http://schemas.microsoft.com/office/powerpoint/2010/main" val="276202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1D8650-5283-4441-A218-1458E5B655E6}" type="slidenum">
              <a:rPr lang="en-US" smtClean="0"/>
              <a:t>12</a:t>
            </a:fld>
            <a:endParaRPr lang="en-US"/>
          </a:p>
        </p:txBody>
      </p:sp>
    </p:spTree>
    <p:extLst>
      <p:ext uri="{BB962C8B-B14F-4D97-AF65-F5344CB8AC3E}">
        <p14:creationId xmlns:p14="http://schemas.microsoft.com/office/powerpoint/2010/main" val="1311778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7BA9D5F-0C32-4268-8329-752D50143211}"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2745675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BA9D5F-0C32-4268-8329-752D50143211}"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3190330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BA9D5F-0C32-4268-8329-752D50143211}" type="datetimeFigureOut">
              <a:rPr lang="en-US" smtClean="0"/>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269519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BA9D5F-0C32-4268-8329-752D50143211}"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2067390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7BA9D5F-0C32-4268-8329-752D50143211}"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129514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7BA9D5F-0C32-4268-8329-752D50143211}" type="datetimeFigureOut">
              <a:rPr lang="en-US" smtClean="0"/>
              <a:t>1/30/2025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4027254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7BA9D5F-0C32-4268-8329-752D50143211}" type="datetimeFigureOut">
              <a:rPr lang="en-US" smtClean="0"/>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64BAC3-E59B-4E58-8FF6-81F3C856D87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7483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BA9D5F-0C32-4268-8329-752D50143211}" type="datetimeFigureOut">
              <a:rPr lang="en-US" smtClean="0"/>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3509048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BA9D5F-0C32-4268-8329-752D50143211}" type="datetimeFigureOut">
              <a:rPr lang="en-US" smtClean="0"/>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3263517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7BA9D5F-0C32-4268-8329-752D50143211}" type="datetimeFigureOut">
              <a:rPr lang="en-US" smtClean="0"/>
              <a:t>1/30/2025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341751942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7BA9D5F-0C32-4268-8329-752D50143211}" type="datetimeFigureOut">
              <a:rPr lang="en-US" smtClean="0"/>
              <a:t>1/30/2025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2964BAC3-E59B-4E58-8FF6-81F3C856D875}" type="slidenum">
              <a:rPr lang="en-US" smtClean="0"/>
              <a:t>‹#›</a:t>
            </a:fld>
            <a:endParaRPr lang="en-US"/>
          </a:p>
        </p:txBody>
      </p:sp>
    </p:spTree>
    <p:extLst>
      <p:ext uri="{BB962C8B-B14F-4D97-AF65-F5344CB8AC3E}">
        <p14:creationId xmlns:p14="http://schemas.microsoft.com/office/powerpoint/2010/main" val="333811466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7BA9D5F-0C32-4268-8329-752D50143211}" type="datetimeFigureOut">
              <a:rPr lang="en-US" smtClean="0"/>
              <a:t>1/30/2025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2964BAC3-E59B-4E58-8FF6-81F3C856D875}" type="slidenum">
              <a:rPr lang="en-US" smtClean="0"/>
              <a:t>‹#›</a:t>
            </a:fld>
            <a:endParaRPr lang="en-US"/>
          </a:p>
        </p:txBody>
      </p:sp>
    </p:spTree>
    <p:extLst>
      <p:ext uri="{BB962C8B-B14F-4D97-AF65-F5344CB8AC3E}">
        <p14:creationId xmlns:p14="http://schemas.microsoft.com/office/powerpoint/2010/main" val="3746252001"/>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hyperlink" Target="https://www.mdpi.com/2673-4931/26/1/106"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nadezsha/MSc---Applied-Meteorology-and-Environmental-Physics/tree/main/Radiation%20and%20Atmosphere%20Interaction"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80">
          <a:fgClr>
            <a:schemeClr val="tx2">
              <a:lumMod val="90000"/>
            </a:schemeClr>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B86F-B384-57D9-BD89-86C534E447BE}"/>
              </a:ext>
            </a:extLst>
          </p:cNvPr>
          <p:cNvSpPr>
            <a:spLocks noGrp="1"/>
          </p:cNvSpPr>
          <p:nvPr>
            <p:ph type="ctrTitle"/>
          </p:nvPr>
        </p:nvSpPr>
        <p:spPr/>
        <p:txBody>
          <a:bodyPr/>
          <a:lstStyle/>
          <a:p>
            <a:r>
              <a:rPr lang="el-GR" dirty="0">
                <a:latin typeface="Times New Roman" panose="02020603050405020304" pitchFamily="18" charset="0"/>
                <a:cs typeface="Times New Roman" panose="02020603050405020304" pitchFamily="18" charset="0"/>
              </a:rPr>
              <a:t>Αλληλεπιδραση </a:t>
            </a:r>
            <a:br>
              <a:rPr lang="el-GR" dirty="0">
                <a:latin typeface="Times New Roman" panose="02020603050405020304" pitchFamily="18" charset="0"/>
                <a:cs typeface="Times New Roman" panose="02020603050405020304" pitchFamily="18" charset="0"/>
              </a:rPr>
            </a:br>
            <a:r>
              <a:rPr lang="el-GR" dirty="0">
                <a:latin typeface="Times New Roman" panose="02020603050405020304" pitchFamily="18" charset="0"/>
                <a:cs typeface="Times New Roman" panose="02020603050405020304" pitchFamily="18" charset="0"/>
              </a:rPr>
              <a:t>ατμοσφαιρασ - ακτινοβολιασ</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B321EC3-1B08-C282-BA8A-788DFADB002C}"/>
              </a:ext>
            </a:extLst>
          </p:cNvPr>
          <p:cNvSpPr>
            <a:spLocks noGrp="1"/>
          </p:cNvSpPr>
          <p:nvPr>
            <p:ph type="subTitle" idx="1"/>
          </p:nvPr>
        </p:nvSpPr>
        <p:spPr/>
        <p:txBody>
          <a:bodyPr>
            <a:normAutofit fontScale="92500" lnSpcReduction="20000"/>
          </a:bodyPr>
          <a:lstStyle/>
          <a:p>
            <a:r>
              <a:rPr lang="el-GR" sz="2400" dirty="0">
                <a:latin typeface="Times New Roman" panose="02020603050405020304" pitchFamily="18" charset="0"/>
                <a:cs typeface="Times New Roman" panose="02020603050405020304" pitchFamily="18" charset="0"/>
              </a:rPr>
              <a:t>Εργασία 4α</a:t>
            </a:r>
            <a:endParaRPr lang="en-US" sz="2400" dirty="0">
              <a:latin typeface="Times New Roman" panose="02020603050405020304" pitchFamily="18" charset="0"/>
              <a:cs typeface="Times New Roman" panose="02020603050405020304" pitchFamily="18" charset="0"/>
            </a:endParaRPr>
          </a:p>
          <a:p>
            <a:r>
              <a:rPr lang="el-GR" sz="2400" dirty="0">
                <a:latin typeface="Times New Roman" panose="02020603050405020304" pitchFamily="18" charset="0"/>
                <a:cs typeface="Times New Roman" panose="02020603050405020304" pitchFamily="18" charset="0"/>
              </a:rPr>
              <a:t>Καϊρακτίδη Νάντια</a:t>
            </a:r>
          </a:p>
          <a:p>
            <a:r>
              <a:rPr lang="el-GR" sz="2400" dirty="0">
                <a:latin typeface="Times New Roman" panose="02020603050405020304" pitchFamily="18" charset="0"/>
                <a:cs typeface="Times New Roman" panose="02020603050405020304" pitchFamily="18" charset="0"/>
              </a:rPr>
              <a:t>ΑΜ : 1068622</a:t>
            </a:r>
          </a:p>
          <a:p>
            <a:endParaRPr lang="en-US" dirty="0"/>
          </a:p>
        </p:txBody>
      </p:sp>
    </p:spTree>
    <p:extLst>
      <p:ext uri="{BB962C8B-B14F-4D97-AF65-F5344CB8AC3E}">
        <p14:creationId xmlns:p14="http://schemas.microsoft.com/office/powerpoint/2010/main" val="24679924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colored circle&#10;&#10;Description automatically generated with medium confidence">
            <a:extLst>
              <a:ext uri="{FF2B5EF4-FFF2-40B4-BE49-F238E27FC236}">
                <a16:creationId xmlns:a16="http://schemas.microsoft.com/office/drawing/2014/main" id="{AC270806-069A-ACE2-1090-E1EF3CF5D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868680"/>
            <a:ext cx="5120640" cy="5120640"/>
          </a:xfrm>
          <a:prstGeom prst="rect">
            <a:avLst/>
          </a:prstGeom>
        </p:spPr>
      </p:pic>
      <p:pic>
        <p:nvPicPr>
          <p:cNvPr id="3" name="Picture 2" descr="A blue circle with a rainbow colored circle&#10;&#10;Description automatically generated with medium confidence">
            <a:extLst>
              <a:ext uri="{FF2B5EF4-FFF2-40B4-BE49-F238E27FC236}">
                <a16:creationId xmlns:a16="http://schemas.microsoft.com/office/drawing/2014/main" id="{C8F90332-3D6E-BE6A-3C3C-F06ACD079D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8680"/>
            <a:ext cx="5120640" cy="5120640"/>
          </a:xfrm>
          <a:prstGeom prst="rect">
            <a:avLst/>
          </a:prstGeom>
        </p:spPr>
      </p:pic>
      <p:sp>
        <p:nvSpPr>
          <p:cNvPr id="4" name="TextBox 3">
            <a:extLst>
              <a:ext uri="{FF2B5EF4-FFF2-40B4-BE49-F238E27FC236}">
                <a16:creationId xmlns:a16="http://schemas.microsoft.com/office/drawing/2014/main" id="{D377A775-86D9-F1B3-7702-F7AF90577F36}"/>
              </a:ext>
            </a:extLst>
          </p:cNvPr>
          <p:cNvSpPr txBox="1"/>
          <p:nvPr/>
        </p:nvSpPr>
        <p:spPr>
          <a:xfrm>
            <a:off x="5175203" y="6117771"/>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70° </a:t>
            </a:r>
          </a:p>
        </p:txBody>
      </p:sp>
    </p:spTree>
    <p:extLst>
      <p:ext uri="{BB962C8B-B14F-4D97-AF65-F5344CB8AC3E}">
        <p14:creationId xmlns:p14="http://schemas.microsoft.com/office/powerpoint/2010/main" val="151864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circle with a rainbow spectrum&#10;&#10;Description automatically generated">
            <a:extLst>
              <a:ext uri="{FF2B5EF4-FFF2-40B4-BE49-F238E27FC236}">
                <a16:creationId xmlns:a16="http://schemas.microsoft.com/office/drawing/2014/main" id="{DD50D6F3-A304-357B-5229-BC7CB3B59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0" y="868680"/>
            <a:ext cx="5120640" cy="5120640"/>
          </a:xfrm>
          <a:prstGeom prst="rect">
            <a:avLst/>
          </a:prstGeom>
        </p:spPr>
      </p:pic>
      <p:sp>
        <p:nvSpPr>
          <p:cNvPr id="32" name="TextBox 31">
            <a:extLst>
              <a:ext uri="{FF2B5EF4-FFF2-40B4-BE49-F238E27FC236}">
                <a16:creationId xmlns:a16="http://schemas.microsoft.com/office/drawing/2014/main" id="{4089428A-ECEB-965A-735D-ACA57B8FC2D5}"/>
              </a:ext>
            </a:extLst>
          </p:cNvPr>
          <p:cNvSpPr txBox="1"/>
          <p:nvPr/>
        </p:nvSpPr>
        <p:spPr>
          <a:xfrm>
            <a:off x="5175203" y="6193971"/>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70° </a:t>
            </a:r>
          </a:p>
        </p:txBody>
      </p:sp>
    </p:spTree>
    <p:extLst>
      <p:ext uri="{BB962C8B-B14F-4D97-AF65-F5344CB8AC3E}">
        <p14:creationId xmlns:p14="http://schemas.microsoft.com/office/powerpoint/2010/main" val="3202059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99E817-ABC2-3A07-0594-2A41251CEA20}"/>
              </a:ext>
            </a:extLst>
          </p:cNvPr>
          <p:cNvSpPr txBox="1"/>
          <p:nvPr/>
        </p:nvSpPr>
        <p:spPr>
          <a:xfrm>
            <a:off x="212270" y="929751"/>
            <a:ext cx="11805560" cy="5632311"/>
          </a:xfrm>
          <a:prstGeom prst="rect">
            <a:avLst/>
          </a:prstGeom>
          <a:noFill/>
        </p:spPr>
        <p:txBody>
          <a:bodyPr wrap="square" rtlCol="0">
            <a:spAutoFit/>
          </a:bodyPr>
          <a:lstStyle/>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Τα μικρότερα μήκη κύματος, όπως τα υπεριώδη (UV), έχουν μεγαλύτερη ενέργεια, αλληλεπιδρούν πιο έντονα με τα αέρια της ατμόσφαιρας και τα αερολύματα και εμφανίζουν μεγαλύτερη σκέδαση. Συνεπώς, η διάχυτη ακτινοβολία</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που τείνει να αυξάνεται λόγω των σκεδάσεων, μειώνεται με το μήκος κύματος. Οι μικρές γωνίες ηλιακής ζενίθιας συμβάλλουν σε χαμηλότερη διάχυτη και υψηλότερη άμεση ακτινοβολία λόγω του σύντομου οπτικού δρόμου. Αντίθετα, όταν ο ήλιος είναι πιο κοντά στον ορίζοντα (μεγάλες ζενίθιες γωνίες), η διάχυση είναι ισχυρότερη λόγω της μεγαλύτερης απόστασης που διανύει η ακτινοβολία στην ατμόσφαιρα, αυξάνοντας την αλληλεπίδραση με τα αερολύματα. Η κατανομή της διάχυτης ακτινοβολίας στον ουρανό είναι πιο εκτεταμένη, με την διάχυση να είναι ισχυρότερη και πιο συμμετρική γύρω από το σημείο του ήλιου, ειδικά στα μικρά μήκη κύματος όπου η ακτινοβολία αλληλεπιδρά περισσότερο με την ατμόσφαιρα. Στα πολικά διαγράμματα, παρατηρούμε μια πιο «απλωμένη» κατανομή της διάχυτης ακτινοβολίας, καθώς η ακτινοβολία αυτή διαχέεται σε ολόκληρη την περιοχή του ουράνιου θόλου.</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Στην περιοχή του υπέρυθρου (IR), τα μήκη κύματος είναι μεγαλύτερα και η αλληλεπίδραση με τα αέρια της ατμόσφαιρας είναι μικρότερη. Αυτό σημαίνει ότι η διάχυτη ακτινοβολία θα είναι μικρότερη σε σχέση με τα UV, λόγω της περιορισμένης σκέδασης, και η κατανομή της ακτινοβολίας στον ουρανό πιο συγκεντρωμένη γύρω από την περιοχή του ήλιου, με λιγότερη διάχυση σε μεγαλύτερες ζενίθιες γωνίες. Η κατανομή της ακτινοβολίας είναι πιο συγκεντρωμένη κοντά στο σημείο του ήλιου, με τη διάχυτη ακτινοβολία να είναι λιγότερο έντονη και η άμεση ακτινοβολία να κυριαρχεί. Στα πολικά διαγράμματα, παρατηρούμε ότι για τα μήκη κύματος αυτά, η διάχυτη ακτινοβολία παρουσιάζει πολύ χαμηλές έως και μηδενικές τιμές.</a:t>
            </a:r>
            <a:endParaRPr lang="en-US" sz="20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646F5A1-D365-4E38-C65F-ACF81D77A4F7}"/>
              </a:ext>
            </a:extLst>
          </p:cNvPr>
          <p:cNvSpPr txBox="1"/>
          <p:nvPr/>
        </p:nvSpPr>
        <p:spPr>
          <a:xfrm>
            <a:off x="212269" y="295938"/>
            <a:ext cx="6128657"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ΑΝΑΜΕΝΟΜΕΝΑ ΑΠΟΤΕΛΕΣΜΑΤΑ</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1400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1492C-EF83-6E53-9C45-417A59B69B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ACC07C-C576-921B-5C81-3485895A5C41}"/>
              </a:ext>
            </a:extLst>
          </p:cNvPr>
          <p:cNvSpPr txBox="1"/>
          <p:nvPr/>
        </p:nvSpPr>
        <p:spPr>
          <a:xfrm>
            <a:off x="261257" y="936170"/>
            <a:ext cx="11582400" cy="5632311"/>
          </a:xfrm>
          <a:prstGeom prst="rect">
            <a:avLst/>
          </a:prstGeom>
          <a:noFill/>
        </p:spPr>
        <p:txBody>
          <a:bodyPr wrap="square" rtlCol="0">
            <a:spAutoFit/>
          </a:bodyPr>
          <a:lstStyle/>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Για τα μικρότερα μήκη κύματος, εντοπίζουμε πράγματι μεγαλύτερη διάχυση και πιο συμμετρική κατανομή γύρω από τον ήλιο, ενώ για τα μεγαλύτερα μήκη κύματος η κατανομή είναι πιο εστιασμένη στην περιοχή κοντά στο σημείο του ήλιου. Πάντα είμαστε στην ευθεία που μας ενώνει με τον Ήλιο, δηλαδή ο Ήλιος είναι πάντα σε αζιμούθιο μηδέν και αυτό που αλλάζει είναι η ηλιακή ζενίθια γωνία και αυτός είναι ο λόγος για τον οποίο το μέγιστο της ακτινοβολίας εντοπίζεται στις συγκεκριμένες γωνίες, δηλαδή γύρω από την περιοχή στην οποία βρίσκεται ο Ήλιος στον ουράνιο θόλο.</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Στην περίπτωση των μικρότερων μηκών κύματος, παρατηρούμε επίσης στα πολικά διαγράμματα μεγαλύτερη ένταση στις περιοχές κοντά στον ήλιο, ενώ στα μεγαλύτερα μήκη κύματος η ένταση είναι πιο περιορισμένη. Αυτό είναι ορατό από τις κόκκινες περιοχές στα πολικά διαγράμματα, που αντιπροσωπεύουν την θέση του Ήλιου στον ουράνιο θόλο και η ακτινοβολία σε αυτές τις περιοχές είναι μεγαλύτερη. Τα </a:t>
            </a:r>
            <a:r>
              <a:rPr lang="el-GR" sz="2000" dirty="0" err="1">
                <a:latin typeface="Times New Roman" panose="02020603050405020304" pitchFamily="18" charset="0"/>
                <a:cs typeface="Times New Roman" panose="02020603050405020304" pitchFamily="18" charset="0"/>
              </a:rPr>
              <a:t>color</a:t>
            </a:r>
            <a:r>
              <a:rPr lang="el-GR" sz="2000" dirty="0">
                <a:latin typeface="Times New Roman" panose="02020603050405020304" pitchFamily="18" charset="0"/>
                <a:cs typeface="Times New Roman" panose="02020603050405020304" pitchFamily="18" charset="0"/>
              </a:rPr>
              <a:t> </a:t>
            </a:r>
            <a:r>
              <a:rPr lang="el-GR" sz="2000" dirty="0" err="1">
                <a:latin typeface="Times New Roman" panose="02020603050405020304" pitchFamily="18" charset="0"/>
                <a:cs typeface="Times New Roman" panose="02020603050405020304" pitchFamily="18" charset="0"/>
              </a:rPr>
              <a:t>scales</a:t>
            </a:r>
            <a:r>
              <a:rPr lang="el-GR" sz="2000" dirty="0">
                <a:latin typeface="Times New Roman" panose="02020603050405020304" pitchFamily="18" charset="0"/>
                <a:cs typeface="Times New Roman" panose="02020603050405020304" pitchFamily="18" charset="0"/>
              </a:rPr>
              <a:t> έχουν τοποθετηθεί έτσι ώστε για σταθερή ζενίθια γωνία να έχουν τα ίδια όρια με σκοπό την καλύτερη σύγκριση των αποτελεσμάτων.</a:t>
            </a: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Για σταθερή ζενίθια γωνία, παρατηρούμε ότι περισσότερη ακτινοβολία έχουμε στα μήκη κύματος που αντιστοιχούν στην περιοχή του ορατού. Αυτό οφείλεται στο γεγονός ότι οι άλλες περιοχές του φάσματος εξασθενούν σε μεγαλύτερο βαθμό απ’ ότι το ορατό είτε λόγω έντονης σκέδασης είτε λόγω απορρόφησης.</a:t>
            </a:r>
          </a:p>
          <a:p>
            <a:pPr marL="285750" indent="-285750">
              <a:buFont typeface="Arial" panose="020B0604020202020204" pitchFamily="34" charset="0"/>
              <a:buChar char="•"/>
            </a:pPr>
            <a:endParaRPr lang="el-GR" sz="2000" dirty="0">
              <a:latin typeface="Times New Roman" panose="02020603050405020304" pitchFamily="18" charset="0"/>
              <a:cs typeface="Times New Roman" panose="02020603050405020304" pitchFamily="18" charset="0"/>
            </a:endParaRPr>
          </a:p>
          <a:p>
            <a:r>
              <a:rPr lang="el-GR" sz="2000" dirty="0">
                <a:latin typeface="Times New Roman" panose="02020603050405020304" pitchFamily="18" charset="0"/>
                <a:cs typeface="Times New Roman" panose="02020603050405020304" pitchFamily="18" charset="0"/>
              </a:rPr>
              <a:t>Στην συνέχεια, παρουσιάζουμε ενδεικτικά για τις 30 μοίρες, την κανονικοποιημένη τιμή της διάχυτης ακτινοβολίας στον ουράνιο θόλο, για καλύτερη ποσοτικοποίηση των αποτελεσμάτων.</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322E8EE-E57E-A1C8-E13D-C62539A7C346}"/>
              </a:ext>
            </a:extLst>
          </p:cNvPr>
          <p:cNvSpPr txBox="1"/>
          <p:nvPr/>
        </p:nvSpPr>
        <p:spPr>
          <a:xfrm>
            <a:off x="261257" y="304801"/>
            <a:ext cx="6128657"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ΠΑΡΑΤΗΡΗΣΕΙΣ και ΣΥΜΠΕΡΑΣΜΑΤΑ</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0894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circle with a red and blue circle with white text&#10;&#10;Description automatically generated with medium confidence">
            <a:extLst>
              <a:ext uri="{FF2B5EF4-FFF2-40B4-BE49-F238E27FC236}">
                <a16:creationId xmlns:a16="http://schemas.microsoft.com/office/drawing/2014/main" id="{FC91F325-A135-09DC-CD23-54FA384B7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1630" y="1473727"/>
            <a:ext cx="4060370" cy="4060370"/>
          </a:xfrm>
          <a:prstGeom prst="rect">
            <a:avLst/>
          </a:prstGeom>
        </p:spPr>
      </p:pic>
      <p:pic>
        <p:nvPicPr>
          <p:cNvPr id="9" name="Picture 8" descr="A blue circle with a red and blue circle with white text&#10;&#10;Description automatically generated with medium confidence">
            <a:extLst>
              <a:ext uri="{FF2B5EF4-FFF2-40B4-BE49-F238E27FC236}">
                <a16:creationId xmlns:a16="http://schemas.microsoft.com/office/drawing/2014/main" id="{DB1B4E51-F030-859F-7C50-C57074E5D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815" y="1473727"/>
            <a:ext cx="4060371" cy="4060371"/>
          </a:xfrm>
          <a:prstGeom prst="rect">
            <a:avLst/>
          </a:prstGeom>
        </p:spPr>
      </p:pic>
      <p:pic>
        <p:nvPicPr>
          <p:cNvPr id="11" name="Picture 10" descr="A blue circle with a red and blue circle with a red and blue circle with white text&#10;&#10;Description automatically generated with medium confidence">
            <a:extLst>
              <a:ext uri="{FF2B5EF4-FFF2-40B4-BE49-F238E27FC236}">
                <a16:creationId xmlns:a16="http://schemas.microsoft.com/office/drawing/2014/main" id="{F9925707-46C3-B3E6-15A0-3E1BB6A9BA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 y="1473727"/>
            <a:ext cx="4060371" cy="4060371"/>
          </a:xfrm>
          <a:prstGeom prst="rect">
            <a:avLst/>
          </a:prstGeom>
        </p:spPr>
      </p:pic>
      <p:sp>
        <p:nvSpPr>
          <p:cNvPr id="12" name="TextBox 11">
            <a:extLst>
              <a:ext uri="{FF2B5EF4-FFF2-40B4-BE49-F238E27FC236}">
                <a16:creationId xmlns:a16="http://schemas.microsoft.com/office/drawing/2014/main" id="{BCC80458-0A3C-BCF1-7648-51976F189154}"/>
              </a:ext>
            </a:extLst>
          </p:cNvPr>
          <p:cNvSpPr txBox="1"/>
          <p:nvPr/>
        </p:nvSpPr>
        <p:spPr>
          <a:xfrm>
            <a:off x="97970" y="413657"/>
            <a:ext cx="9285515"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ΚΑΝΟΝΙΚΟΠΟΙΗΜΕΝΗ ΑΚΤΙΝΟΒΟΛΙΑ ΓΙΑ SZA = 30 </a:t>
            </a:r>
            <a:r>
              <a:rPr lang="en-US" sz="2400" b="1"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9414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090DD-E76E-8129-E6B9-12EC7ED3AB1C}"/>
            </a:ext>
          </a:extLst>
        </p:cNvPr>
        <p:cNvGrpSpPr/>
        <p:nvPr/>
      </p:nvGrpSpPr>
      <p:grpSpPr>
        <a:xfrm>
          <a:off x="0" y="0"/>
          <a:ext cx="0" cy="0"/>
          <a:chOff x="0" y="0"/>
          <a:chExt cx="0" cy="0"/>
        </a:xfrm>
      </p:grpSpPr>
      <p:pic>
        <p:nvPicPr>
          <p:cNvPr id="3" name="Picture 2" descr="A blue circle with a rainbow colored circle&#10;&#10;Description automatically generated with medium confidence">
            <a:extLst>
              <a:ext uri="{FF2B5EF4-FFF2-40B4-BE49-F238E27FC236}">
                <a16:creationId xmlns:a16="http://schemas.microsoft.com/office/drawing/2014/main" id="{B81BA6B1-FDA1-B8EC-BD28-5928EB217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072461"/>
            <a:ext cx="4059936" cy="4059936"/>
          </a:xfrm>
          <a:prstGeom prst="rect">
            <a:avLst/>
          </a:prstGeom>
        </p:spPr>
      </p:pic>
      <p:pic>
        <p:nvPicPr>
          <p:cNvPr id="5" name="Picture 4" descr="A blue circle with a red and blue circle with white text&#10;&#10;Description automatically generated">
            <a:extLst>
              <a:ext uri="{FF2B5EF4-FFF2-40B4-BE49-F238E27FC236}">
                <a16:creationId xmlns:a16="http://schemas.microsoft.com/office/drawing/2014/main" id="{27AA67C9-B74F-A80F-7C39-F5C07E701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064" y="1072461"/>
            <a:ext cx="4059936" cy="4059936"/>
          </a:xfrm>
          <a:prstGeom prst="rect">
            <a:avLst/>
          </a:prstGeom>
        </p:spPr>
      </p:pic>
      <p:sp>
        <p:nvSpPr>
          <p:cNvPr id="4" name="TextBox 3">
            <a:extLst>
              <a:ext uri="{FF2B5EF4-FFF2-40B4-BE49-F238E27FC236}">
                <a16:creationId xmlns:a16="http://schemas.microsoft.com/office/drawing/2014/main" id="{9CA6C596-242F-C5F7-B791-6CC3B5407A58}"/>
              </a:ext>
            </a:extLst>
          </p:cNvPr>
          <p:cNvSpPr txBox="1"/>
          <p:nvPr/>
        </p:nvSpPr>
        <p:spPr>
          <a:xfrm>
            <a:off x="97970" y="413657"/>
            <a:ext cx="9285515"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ΚΑΝΟΝΙΚΟΠΟΙΗΜΕΝΗ ΑΚΤΙΝΟΒΟΛΙΑ ΓΙΑ SZA = 30 </a:t>
            </a:r>
            <a:r>
              <a:rPr lang="en-US" sz="2400" b="1" dirty="0">
                <a:latin typeface="Times New Roman" panose="02020603050405020304" pitchFamily="18" charset="0"/>
                <a:cs typeface="Times New Roman" panose="02020603050405020304" pitchFamily="18" charset="0"/>
              </a:rPr>
              <a:t>° </a:t>
            </a:r>
          </a:p>
        </p:txBody>
      </p:sp>
      <p:sp>
        <p:nvSpPr>
          <p:cNvPr id="6" name="TextBox 5">
            <a:extLst>
              <a:ext uri="{FF2B5EF4-FFF2-40B4-BE49-F238E27FC236}">
                <a16:creationId xmlns:a16="http://schemas.microsoft.com/office/drawing/2014/main" id="{3F7A4509-2C74-3E71-F641-055293B37475}"/>
              </a:ext>
            </a:extLst>
          </p:cNvPr>
          <p:cNvSpPr txBox="1"/>
          <p:nvPr/>
        </p:nvSpPr>
        <p:spPr>
          <a:xfrm>
            <a:off x="261257" y="5329536"/>
            <a:ext cx="11669486" cy="1323439"/>
          </a:xfrm>
          <a:prstGeom prst="rect">
            <a:avLst/>
          </a:prstGeom>
          <a:noFill/>
        </p:spPr>
        <p:txBody>
          <a:bodyPr wrap="square" rtlCol="0">
            <a:spAutoFit/>
          </a:bodyPr>
          <a:lstStyle/>
          <a:p>
            <a:r>
              <a:rPr lang="el-GR" sz="2000" dirty="0">
                <a:latin typeface="Times New Roman" panose="02020603050405020304" pitchFamily="18" charset="0"/>
                <a:cs typeface="Times New Roman" panose="02020603050405020304" pitchFamily="18" charset="0"/>
              </a:rPr>
              <a:t>Στα παραπάνω διαγράμματα, όλες οι τιμές της διάχυτης ακτινοβολίας έχουν διαιρεθεί με την μέγιστη τιμή της που εντοπίζεται για κάθε μήκος κύματος έτσι ώστε να επιτευχθεί κανονικοποίηση των αποτελεσμάτων. Τα όρια 0-1 μας επιτρέπουν να δούμε πιο καθαρά την απότομη πτώση της ακτινοβολίας καθώς απομακρυνόμαστε από το μέγιστο</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δηλαδή μας δείχνουν την διακύμανση της κατανομής της ακτινοβολίας.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7853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9B9EC8-6586-CC34-BDBF-D64AE19387A5}"/>
              </a:ext>
            </a:extLst>
          </p:cNvPr>
          <p:cNvSpPr txBox="1"/>
          <p:nvPr/>
        </p:nvSpPr>
        <p:spPr>
          <a:xfrm>
            <a:off x="576943" y="2598002"/>
            <a:ext cx="3755572" cy="830997"/>
          </a:xfrm>
          <a:prstGeom prst="rect">
            <a:avLst/>
          </a:prstGeom>
          <a:noFill/>
        </p:spPr>
        <p:txBody>
          <a:bodyPr wrap="square" rtlCol="0">
            <a:spAutoFit/>
          </a:bodyPr>
          <a:lstStyle/>
          <a:p>
            <a:r>
              <a:rPr lang="el-GR" sz="4800" dirty="0">
                <a:latin typeface="Times New Roman" panose="02020603050405020304" pitchFamily="18" charset="0"/>
                <a:cs typeface="Times New Roman" panose="02020603050405020304" pitchFamily="18" charset="0"/>
              </a:rPr>
              <a:t>ΜΕΡΟΣ Β </a:t>
            </a:r>
            <a:endParaRPr lang="en-US" sz="4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0A0E754-9930-E7C8-5586-A2B7D288A1C8}"/>
              </a:ext>
            </a:extLst>
          </p:cNvPr>
          <p:cNvSpPr txBox="1"/>
          <p:nvPr/>
        </p:nvSpPr>
        <p:spPr>
          <a:xfrm>
            <a:off x="6912428" y="1307105"/>
            <a:ext cx="4702629" cy="4243789"/>
          </a:xfrm>
          <a:prstGeom prst="rect">
            <a:avLst/>
          </a:prstGeom>
          <a:noFill/>
        </p:spPr>
        <p:txBody>
          <a:bodyPr wrap="square" rtlCol="0">
            <a:spAutoFit/>
          </a:bodyPr>
          <a:lstStyle/>
          <a:p>
            <a:r>
              <a:rPr lang="el-GR" sz="2000" dirty="0">
                <a:latin typeface="Times New Roman" panose="02020603050405020304" pitchFamily="18" charset="0"/>
                <a:cs typeface="Times New Roman" panose="02020603050405020304" pitchFamily="18" charset="0"/>
              </a:rPr>
              <a:t>Στο 2</a:t>
            </a:r>
            <a:r>
              <a:rPr lang="el-GR" sz="2000" baseline="30000" dirty="0">
                <a:latin typeface="Times New Roman" panose="02020603050405020304" pitchFamily="18" charset="0"/>
                <a:cs typeface="Times New Roman" panose="02020603050405020304" pitchFamily="18" charset="0"/>
              </a:rPr>
              <a:t>ο</a:t>
            </a:r>
            <a:r>
              <a:rPr lang="el-GR" sz="2000" dirty="0">
                <a:latin typeface="Times New Roman" panose="02020603050405020304" pitchFamily="18" charset="0"/>
                <a:cs typeface="Times New Roman" panose="02020603050405020304" pitchFamily="18" charset="0"/>
              </a:rPr>
              <a:t> μέρος της εργασίας αυτής επιχειρούμε να εφαρμόσουμε την ακριβώς αντίθετη διαδικασία δηλαδή να διατηρήσουμε το μήκος κύματος σταθερό και να μεταβάλλουμε κάθε φορά την ζενίθια γωνία. Τόσο οι τιμές για τα μήκη κύματος όσο και για τις ηλιακές ζενίθιες γωνίες, παραμένουν ίδιες με το 1</a:t>
            </a:r>
            <a:r>
              <a:rPr lang="el-GR" sz="2000" baseline="30000" dirty="0">
                <a:latin typeface="Times New Roman" panose="02020603050405020304" pitchFamily="18" charset="0"/>
                <a:cs typeface="Times New Roman" panose="02020603050405020304" pitchFamily="18" charset="0"/>
              </a:rPr>
              <a:t>ο</a:t>
            </a:r>
            <a:r>
              <a:rPr lang="el-GR" sz="2000" dirty="0">
                <a:latin typeface="Times New Roman" panose="02020603050405020304" pitchFamily="18" charset="0"/>
                <a:cs typeface="Times New Roman" panose="02020603050405020304" pitchFamily="18" charset="0"/>
              </a:rPr>
              <a:t> μέρος, όπως επίσης ίδιο έχει διατηρηθεί και το </a:t>
            </a:r>
            <a:r>
              <a:rPr lang="el-GR" sz="2000" dirty="0" err="1">
                <a:latin typeface="Times New Roman" panose="02020603050405020304" pitchFamily="18" charset="0"/>
                <a:cs typeface="Times New Roman" panose="02020603050405020304" pitchFamily="18" charset="0"/>
              </a:rPr>
              <a:t>color</a:t>
            </a:r>
            <a:r>
              <a:rPr lang="el-GR" sz="2000" dirty="0">
                <a:latin typeface="Times New Roman" panose="02020603050405020304" pitchFamily="18" charset="0"/>
                <a:cs typeface="Times New Roman" panose="02020603050405020304" pitchFamily="18" charset="0"/>
              </a:rPr>
              <a:t> </a:t>
            </a:r>
            <a:r>
              <a:rPr lang="el-GR" sz="2000" dirty="0" err="1">
                <a:latin typeface="Times New Roman" panose="02020603050405020304" pitchFamily="18" charset="0"/>
                <a:cs typeface="Times New Roman" panose="02020603050405020304" pitchFamily="18" charset="0"/>
              </a:rPr>
              <a:t>scale</a:t>
            </a:r>
            <a:r>
              <a:rPr lang="el-GR" sz="2000" dirty="0">
                <a:latin typeface="Times New Roman" panose="02020603050405020304" pitchFamily="18" charset="0"/>
                <a:cs typeface="Times New Roman" panose="02020603050405020304" pitchFamily="18" charset="0"/>
              </a:rPr>
              <a:t> για ένα σταθερό μήκος κύματος έτσι ώστε να είναι πιο εύκολη η σύγκριση μεταξύ των διαγραμμάτων με διαφορετική τιμή ζενίθιας γωνίας.</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74620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orful circle with numbers and a chart&#10;&#10;Description automatically generated with medium confidence">
            <a:extLst>
              <a:ext uri="{FF2B5EF4-FFF2-40B4-BE49-F238E27FC236}">
                <a16:creationId xmlns:a16="http://schemas.microsoft.com/office/drawing/2014/main" id="{8BE617B7-6BF7-94C8-338E-72F71A4B2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040"/>
            <a:ext cx="4069080" cy="4069080"/>
          </a:xfrm>
          <a:prstGeom prst="rect">
            <a:avLst/>
          </a:prstGeom>
        </p:spPr>
      </p:pic>
      <p:pic>
        <p:nvPicPr>
          <p:cNvPr id="5" name="Picture 4" descr="A colorful circle with numbers and a chart&#10;&#10;Description automatically generated with medium confidence">
            <a:extLst>
              <a:ext uri="{FF2B5EF4-FFF2-40B4-BE49-F238E27FC236}">
                <a16:creationId xmlns:a16="http://schemas.microsoft.com/office/drawing/2014/main" id="{7F28C544-B510-2F93-A515-9043D42A9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460" y="1463040"/>
            <a:ext cx="4069080" cy="4069080"/>
          </a:xfrm>
          <a:prstGeom prst="rect">
            <a:avLst/>
          </a:prstGeom>
        </p:spPr>
      </p:pic>
      <p:pic>
        <p:nvPicPr>
          <p:cNvPr id="6" name="Picture 5" descr="A blue circle with a rainbow spectrum&#10;&#10;Description automatically generated">
            <a:extLst>
              <a:ext uri="{FF2B5EF4-FFF2-40B4-BE49-F238E27FC236}">
                <a16:creationId xmlns:a16="http://schemas.microsoft.com/office/drawing/2014/main" id="{E1CB6B36-39FF-C3C0-A491-5E0323011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540" y="1463040"/>
            <a:ext cx="4069080" cy="4069080"/>
          </a:xfrm>
          <a:prstGeom prst="rect">
            <a:avLst/>
          </a:prstGeom>
        </p:spPr>
      </p:pic>
      <p:sp>
        <p:nvSpPr>
          <p:cNvPr id="7" name="TextBox 6">
            <a:extLst>
              <a:ext uri="{FF2B5EF4-FFF2-40B4-BE49-F238E27FC236}">
                <a16:creationId xmlns:a16="http://schemas.microsoft.com/office/drawing/2014/main" id="{F997D491-CB30-08EB-05E1-4BEB81923528}"/>
              </a:ext>
            </a:extLst>
          </p:cNvPr>
          <p:cNvSpPr txBox="1"/>
          <p:nvPr/>
        </p:nvSpPr>
        <p:spPr>
          <a:xfrm>
            <a:off x="4334139" y="435426"/>
            <a:ext cx="35237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wavelength = 320 nm </a:t>
            </a:r>
          </a:p>
        </p:txBody>
      </p:sp>
    </p:spTree>
    <p:extLst>
      <p:ext uri="{BB962C8B-B14F-4D97-AF65-F5344CB8AC3E}">
        <p14:creationId xmlns:p14="http://schemas.microsoft.com/office/powerpoint/2010/main" val="1241422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colored circle&#10;&#10;Description automatically generated">
            <a:extLst>
              <a:ext uri="{FF2B5EF4-FFF2-40B4-BE49-F238E27FC236}">
                <a16:creationId xmlns:a16="http://schemas.microsoft.com/office/drawing/2014/main" id="{529096BC-9A1C-78CF-5D22-FDA4F21B3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4069080" cy="4069080"/>
          </a:xfrm>
          <a:prstGeom prst="rect">
            <a:avLst/>
          </a:prstGeom>
        </p:spPr>
      </p:pic>
      <p:pic>
        <p:nvPicPr>
          <p:cNvPr id="3" name="Picture 2" descr="A blue circle with a rainbow colored circle&#10;&#10;Description automatically generated with medium confidence">
            <a:extLst>
              <a:ext uri="{FF2B5EF4-FFF2-40B4-BE49-F238E27FC236}">
                <a16:creationId xmlns:a16="http://schemas.microsoft.com/office/drawing/2014/main" id="{367A0C09-9E18-297D-63DA-808C2FC40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460" y="1371600"/>
            <a:ext cx="4069080" cy="4069080"/>
          </a:xfrm>
          <a:prstGeom prst="rect">
            <a:avLst/>
          </a:prstGeom>
        </p:spPr>
      </p:pic>
      <p:pic>
        <p:nvPicPr>
          <p:cNvPr id="4" name="Picture 3" descr="A blue circle with a rainbow color chart&#10;&#10;Description automatically generated with medium confidence">
            <a:extLst>
              <a:ext uri="{FF2B5EF4-FFF2-40B4-BE49-F238E27FC236}">
                <a16:creationId xmlns:a16="http://schemas.microsoft.com/office/drawing/2014/main" id="{8500E225-61AC-C0AB-8FD8-565DB348DF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540" y="1371600"/>
            <a:ext cx="4069080" cy="4069080"/>
          </a:xfrm>
          <a:prstGeom prst="rect">
            <a:avLst/>
          </a:prstGeom>
        </p:spPr>
      </p:pic>
      <p:sp>
        <p:nvSpPr>
          <p:cNvPr id="5" name="TextBox 4">
            <a:extLst>
              <a:ext uri="{FF2B5EF4-FFF2-40B4-BE49-F238E27FC236}">
                <a16:creationId xmlns:a16="http://schemas.microsoft.com/office/drawing/2014/main" id="{20E669DF-2446-17C4-9667-6038E5296775}"/>
              </a:ext>
            </a:extLst>
          </p:cNvPr>
          <p:cNvSpPr txBox="1"/>
          <p:nvPr/>
        </p:nvSpPr>
        <p:spPr>
          <a:xfrm>
            <a:off x="4334139" y="435426"/>
            <a:ext cx="35237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wavelength </a:t>
            </a:r>
            <a:r>
              <a:rPr lang="en-US" sz="2800" b="1">
                <a:latin typeface="Times New Roman" panose="02020603050405020304" pitchFamily="18" charset="0"/>
                <a:cs typeface="Times New Roman" panose="02020603050405020304" pitchFamily="18" charset="0"/>
              </a:rPr>
              <a:t>= 440 </a:t>
            </a:r>
            <a:r>
              <a:rPr lang="en-US" sz="2800" b="1" dirty="0">
                <a:latin typeface="Times New Roman" panose="02020603050405020304" pitchFamily="18" charset="0"/>
                <a:cs typeface="Times New Roman" panose="02020603050405020304" pitchFamily="18" charset="0"/>
              </a:rPr>
              <a:t>nm </a:t>
            </a:r>
          </a:p>
        </p:txBody>
      </p:sp>
    </p:spTree>
    <p:extLst>
      <p:ext uri="{BB962C8B-B14F-4D97-AF65-F5344CB8AC3E}">
        <p14:creationId xmlns:p14="http://schemas.microsoft.com/office/powerpoint/2010/main" val="1360038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with medium confidence">
            <a:extLst>
              <a:ext uri="{FF2B5EF4-FFF2-40B4-BE49-F238E27FC236}">
                <a16:creationId xmlns:a16="http://schemas.microsoft.com/office/drawing/2014/main" id="{86AAC9A9-1731-D6CB-143B-56ED69892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7468"/>
            <a:ext cx="4069080" cy="4069080"/>
          </a:xfrm>
          <a:prstGeom prst="rect">
            <a:avLst/>
          </a:prstGeom>
        </p:spPr>
      </p:pic>
      <p:pic>
        <p:nvPicPr>
          <p:cNvPr id="3" name="Picture 2" descr="A blue circle with a rainbow spectrum&#10;&#10;Description automatically generated">
            <a:extLst>
              <a:ext uri="{FF2B5EF4-FFF2-40B4-BE49-F238E27FC236}">
                <a16:creationId xmlns:a16="http://schemas.microsoft.com/office/drawing/2014/main" id="{64F01346-8359-1040-087E-88E13452D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460" y="1517468"/>
            <a:ext cx="4069080" cy="4069080"/>
          </a:xfrm>
          <a:prstGeom prst="rect">
            <a:avLst/>
          </a:prstGeom>
        </p:spPr>
      </p:pic>
      <p:pic>
        <p:nvPicPr>
          <p:cNvPr id="4" name="Picture 3" descr="A blue circle with a rainbow colored circle&#10;&#10;Description automatically generated with medium confidence">
            <a:extLst>
              <a:ext uri="{FF2B5EF4-FFF2-40B4-BE49-F238E27FC236}">
                <a16:creationId xmlns:a16="http://schemas.microsoft.com/office/drawing/2014/main" id="{5A7753A3-0696-6A1D-801F-6883033B8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0540" y="1517468"/>
            <a:ext cx="4069080" cy="4069080"/>
          </a:xfrm>
          <a:prstGeom prst="rect">
            <a:avLst/>
          </a:prstGeom>
        </p:spPr>
      </p:pic>
      <p:sp>
        <p:nvSpPr>
          <p:cNvPr id="5" name="TextBox 4">
            <a:extLst>
              <a:ext uri="{FF2B5EF4-FFF2-40B4-BE49-F238E27FC236}">
                <a16:creationId xmlns:a16="http://schemas.microsoft.com/office/drawing/2014/main" id="{0816FC79-5310-F289-8F69-ABC23FE00AD0}"/>
              </a:ext>
            </a:extLst>
          </p:cNvPr>
          <p:cNvSpPr txBox="1"/>
          <p:nvPr/>
        </p:nvSpPr>
        <p:spPr>
          <a:xfrm>
            <a:off x="4334139" y="435426"/>
            <a:ext cx="35237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wavelength = 550 nm </a:t>
            </a:r>
          </a:p>
        </p:txBody>
      </p:sp>
    </p:spTree>
    <p:extLst>
      <p:ext uri="{BB962C8B-B14F-4D97-AF65-F5344CB8AC3E}">
        <p14:creationId xmlns:p14="http://schemas.microsoft.com/office/powerpoint/2010/main" val="1263441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3AE907-5E86-534F-6BAD-3AF5A767DF46}"/>
              </a:ext>
            </a:extLst>
          </p:cNvPr>
          <p:cNvSpPr txBox="1"/>
          <p:nvPr/>
        </p:nvSpPr>
        <p:spPr>
          <a:xfrm>
            <a:off x="321130" y="704051"/>
            <a:ext cx="11870870" cy="6247864"/>
          </a:xfrm>
          <a:prstGeom prst="rect">
            <a:avLst/>
          </a:prstGeom>
          <a:noFill/>
        </p:spPr>
        <p:txBody>
          <a:bodyPr wrap="square" rtlCol="0">
            <a:spAutoFit/>
          </a:bodyPr>
          <a:lstStyle/>
          <a:p>
            <a:r>
              <a:rPr lang="el-GR" sz="2000" dirty="0">
                <a:latin typeface="Times New Roman" panose="02020603050405020304" pitchFamily="18" charset="0"/>
                <a:cs typeface="Times New Roman" panose="02020603050405020304" pitchFamily="18" charset="0"/>
              </a:rPr>
              <a:t>Στην παρούσα εργασία μελετάμε την μεταβολή της κατανομής της ακτινοβολίας στον ουράνιο θόλο όταν αλλάζουν συγκεκριμένες συνθήκες και συγκεκριμένα, οι παράμετροι που μελετάμε είναι το μήκος κύματος και η ηλιακή ζενίθια γωνία. Η ακτινοβολία, απουσία νεφών, εξαρτάται κυρίως από τις οπτικές ιδιότητες των αερολυμάτων</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Τα αερολύματα επηρεάζουν το ισοζύγιο της ακτινοβολίας της Γης μειώνοντας την εισερχόμενη ηλιακή ακτινοβολία (άμεση επίδραση-σκέδαση και απορρόφηση) και ενεργώντας ως πυρήνες συμπύκνωσης νεφών</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αλλάζοντας τις ιδιότητες των νεφών και τη διάρκεια ζωής τους (έμμεσο αποτέλεσμα)</a:t>
            </a:r>
            <a:r>
              <a:rPr lang="en-US" sz="2000"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hlinkClick r:id="rId2"/>
              </a:rPr>
              <a:t>Impact of Solar Geometry on Sky Radiances Using Radiative Transfer Modeling</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r>
              <a:rPr lang="el-GR" sz="2000" dirty="0">
                <a:latin typeface="Times New Roman" panose="02020603050405020304" pitchFamily="18" charset="0"/>
                <a:cs typeface="Times New Roman" panose="02020603050405020304" pitchFamily="18" charset="0"/>
              </a:rPr>
              <a:t>Η μοντελοποίηση της διάδοσης της ακτινοβολίας αποτελεί ένα πολύτιμο εργαλείο για την ακριβή εκτίμηση της. Τα μοντέλα αυτά λαμβάνουν υπόψη το οπτικό βάθος της ατμόσφαιρας, την εξασθένηση της ακτινοβολίας λόγω απορρόφησης και σκέδασης και κατά την επίλυση της εξίσωσης διάδοσης της ακτινοβολίας λαμβάνεται υπόψη μια </a:t>
            </a:r>
            <a:r>
              <a:rPr lang="en-US" sz="2000" dirty="0">
                <a:latin typeface="Times New Roman" panose="02020603050405020304" pitchFamily="18" charset="0"/>
                <a:cs typeface="Times New Roman" panose="02020603050405020304" pitchFamily="18" charset="0"/>
              </a:rPr>
              <a:t>plane-parallel</a:t>
            </a:r>
            <a:r>
              <a:rPr lang="el-GR" sz="2000" dirty="0">
                <a:latin typeface="Times New Roman" panose="02020603050405020304" pitchFamily="18" charset="0"/>
                <a:cs typeface="Times New Roman" panose="02020603050405020304" pitchFamily="18" charset="0"/>
              </a:rPr>
              <a:t> ατμόσφαιρα</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Τα δεδομένα μας έχουν προκύψει από το μοντέλο διάδοσης της ακτινοβολίας </a:t>
            </a:r>
            <a:r>
              <a:rPr lang="en-US" sz="2000" dirty="0" err="1">
                <a:latin typeface="Times New Roman" panose="02020603050405020304" pitchFamily="18" charset="0"/>
                <a:cs typeface="Times New Roman" panose="02020603050405020304" pitchFamily="18" charset="0"/>
              </a:rPr>
              <a:t>libRadtran</a:t>
            </a:r>
            <a:r>
              <a:rPr lang="el-GR" sz="2000" dirty="0">
                <a:latin typeface="Times New Roman" panose="02020603050405020304" pitchFamily="18" charset="0"/>
                <a:cs typeface="Times New Roman" panose="02020603050405020304" pitchFamily="18" charset="0"/>
              </a:rPr>
              <a:t> και</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περιέχουν τις τιμές της διάχυτης ακτινοβολίας για διαφορετικές τιμές αζιμούθιου από τις 0 έως τις 180° με βήμα 10°. Για να σχεδιάσουμε τα πολικά διαγράμματα που ακολουθούν, πρώτα συμπληρώνουμε τις τιμές της ακτινοβολίας για τις υπόλοιπες γωνίες έτσι ώστε να υπάρχει συμμετρία στο δεξί και το αριστερό ημισφαίριο. Για κάθε σταθερή ζενίθια γωνία που μελετάμε, το </a:t>
            </a:r>
            <a:r>
              <a:rPr lang="en-US" sz="2000" dirty="0">
                <a:latin typeface="Times New Roman" panose="02020603050405020304" pitchFamily="18" charset="0"/>
                <a:cs typeface="Times New Roman" panose="02020603050405020304" pitchFamily="18" charset="0"/>
              </a:rPr>
              <a:t>color scale </a:t>
            </a:r>
            <a:r>
              <a:rPr lang="el-GR" sz="2000" dirty="0">
                <a:latin typeface="Times New Roman" panose="02020603050405020304" pitchFamily="18" charset="0"/>
                <a:cs typeface="Times New Roman" panose="02020603050405020304" pitchFamily="18" charset="0"/>
              </a:rPr>
              <a:t>διατηρεί τα ίδια όρια έτσι ώστε να είναι πιο εύκολη η σύγκριση μεταξύ των διαγραμμάτων και η εξαγωγή συμπερασμάτων. Οι πολικές γωνίες (έκκεντροι κύκλοι) αποτελούν διαφορετικές ζενίθιες γωνίες στον ουρανό στις οποίες έχει μετρηθεί η διάχυτη ακτινοβολία. </a:t>
            </a:r>
            <a:endParaRPr lang="en-US" sz="2000" dirty="0">
              <a:latin typeface="Times New Roman" panose="02020603050405020304" pitchFamily="18" charset="0"/>
              <a:cs typeface="Times New Roman" panose="02020603050405020304" pitchFamily="18" charset="0"/>
            </a:endParaRPr>
          </a:p>
          <a:p>
            <a:r>
              <a:rPr lang="el-GR" sz="2000" dirty="0">
                <a:latin typeface="Times New Roman" panose="02020603050405020304" pitchFamily="18" charset="0"/>
                <a:cs typeface="Times New Roman" panose="02020603050405020304" pitchFamily="18" charset="0"/>
              </a:rPr>
              <a:t>Στο 1</a:t>
            </a:r>
            <a:r>
              <a:rPr lang="el-GR" sz="2000" baseline="30000" dirty="0">
                <a:latin typeface="Times New Roman" panose="02020603050405020304" pitchFamily="18" charset="0"/>
                <a:cs typeface="Times New Roman" panose="02020603050405020304" pitchFamily="18" charset="0"/>
              </a:rPr>
              <a:t>ο</a:t>
            </a:r>
            <a:r>
              <a:rPr lang="el-GR" sz="2000" dirty="0">
                <a:latin typeface="Times New Roman" panose="02020603050405020304" pitchFamily="18" charset="0"/>
                <a:cs typeface="Times New Roman" panose="02020603050405020304" pitchFamily="18" charset="0"/>
              </a:rPr>
              <a:t> μέρος της εργασίας διατηρούμε σταθερή την ζενίθια γωνία και μεταβάλλουμε το μήκος κύματος (για μία ζενίθια γωνία μελετάμε 5 μήκη κύματος) ενώ στο 2</a:t>
            </a:r>
            <a:r>
              <a:rPr lang="el-GR" sz="2000" baseline="30000" dirty="0">
                <a:latin typeface="Times New Roman" panose="02020603050405020304" pitchFamily="18" charset="0"/>
                <a:cs typeface="Times New Roman" panose="02020603050405020304" pitchFamily="18" charset="0"/>
              </a:rPr>
              <a:t>ο</a:t>
            </a:r>
            <a:r>
              <a:rPr lang="el-GR" sz="2000" dirty="0">
                <a:latin typeface="Times New Roman" panose="02020603050405020304" pitchFamily="18" charset="0"/>
                <a:cs typeface="Times New Roman" panose="02020603050405020304" pitchFamily="18" charset="0"/>
              </a:rPr>
              <a:t> μέρος εκτελούμε την ανάστροφη διαδικασία (για ένα ορισμένο μήκος κύματος μελετάμε 3 διαφορετικές ζενίθιες γωνίες). </a:t>
            </a:r>
          </a:p>
        </p:txBody>
      </p:sp>
      <p:sp>
        <p:nvSpPr>
          <p:cNvPr id="3" name="TextBox 2">
            <a:extLst>
              <a:ext uri="{FF2B5EF4-FFF2-40B4-BE49-F238E27FC236}">
                <a16:creationId xmlns:a16="http://schemas.microsoft.com/office/drawing/2014/main" id="{9E3593A5-EF7C-D51D-B650-0F148F160D8D}"/>
              </a:ext>
            </a:extLst>
          </p:cNvPr>
          <p:cNvSpPr txBox="1"/>
          <p:nvPr/>
        </p:nvSpPr>
        <p:spPr>
          <a:xfrm>
            <a:off x="321130" y="0"/>
            <a:ext cx="6106885" cy="830997"/>
          </a:xfrm>
          <a:prstGeom prst="rect">
            <a:avLst/>
          </a:prstGeom>
          <a:noFill/>
        </p:spPr>
        <p:txBody>
          <a:bodyPr wrap="square" rtlCol="0">
            <a:spAutoFit/>
          </a:bodyPr>
          <a:lstStyle/>
          <a:p>
            <a:r>
              <a:rPr lang="el-GR" sz="4800" dirty="0">
                <a:latin typeface="Times New Roman" panose="02020603050405020304" pitchFamily="18" charset="0"/>
                <a:cs typeface="Times New Roman" panose="02020603050405020304" pitchFamily="18" charset="0"/>
              </a:rPr>
              <a:t>ΜΕΡΟΣ Α </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1561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a:extLst>
              <a:ext uri="{FF2B5EF4-FFF2-40B4-BE49-F238E27FC236}">
                <a16:creationId xmlns:a16="http://schemas.microsoft.com/office/drawing/2014/main" id="{ECC35041-BCCB-ABEB-76A4-78D87BF10C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4069080" cy="4069080"/>
          </a:xfrm>
          <a:prstGeom prst="rect">
            <a:avLst/>
          </a:prstGeom>
        </p:spPr>
      </p:pic>
      <p:pic>
        <p:nvPicPr>
          <p:cNvPr id="3" name="Picture 2" descr="A blue circle with a rainbow spectrum&#10;&#10;Description automatically generated">
            <a:extLst>
              <a:ext uri="{FF2B5EF4-FFF2-40B4-BE49-F238E27FC236}">
                <a16:creationId xmlns:a16="http://schemas.microsoft.com/office/drawing/2014/main" id="{906DBFD2-4A35-C894-E367-AEC06ADF57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080" y="1371600"/>
            <a:ext cx="4069080" cy="4069080"/>
          </a:xfrm>
          <a:prstGeom prst="rect">
            <a:avLst/>
          </a:prstGeom>
        </p:spPr>
      </p:pic>
      <p:pic>
        <p:nvPicPr>
          <p:cNvPr id="4" name="Picture 3" descr="A blue circle with a rainbow colored circle&#10;&#10;Description automatically generated with medium confidence">
            <a:extLst>
              <a:ext uri="{FF2B5EF4-FFF2-40B4-BE49-F238E27FC236}">
                <a16:creationId xmlns:a16="http://schemas.microsoft.com/office/drawing/2014/main" id="{73B72947-E891-3FBC-1AB2-07C2552794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920" y="1371600"/>
            <a:ext cx="4069080" cy="4069080"/>
          </a:xfrm>
          <a:prstGeom prst="rect">
            <a:avLst/>
          </a:prstGeom>
        </p:spPr>
      </p:pic>
      <p:sp>
        <p:nvSpPr>
          <p:cNvPr id="5" name="TextBox 4">
            <a:extLst>
              <a:ext uri="{FF2B5EF4-FFF2-40B4-BE49-F238E27FC236}">
                <a16:creationId xmlns:a16="http://schemas.microsoft.com/office/drawing/2014/main" id="{3AFE6805-1349-DE49-A582-EE1E68D8A7B0}"/>
              </a:ext>
            </a:extLst>
          </p:cNvPr>
          <p:cNvSpPr txBox="1"/>
          <p:nvPr/>
        </p:nvSpPr>
        <p:spPr>
          <a:xfrm>
            <a:off x="4334139" y="435426"/>
            <a:ext cx="35237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wavelength = 675 nm </a:t>
            </a:r>
          </a:p>
        </p:txBody>
      </p:sp>
    </p:spTree>
    <p:extLst>
      <p:ext uri="{BB962C8B-B14F-4D97-AF65-F5344CB8AC3E}">
        <p14:creationId xmlns:p14="http://schemas.microsoft.com/office/powerpoint/2010/main" val="3488147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ed circle with a blue circle with a red circle with a blue circle with a red circle with a blue circle with a red circle with a blue circle with a red circle&#10;&#10;Description automatically generated">
            <a:extLst>
              <a:ext uri="{FF2B5EF4-FFF2-40B4-BE49-F238E27FC236}">
                <a16:creationId xmlns:a16="http://schemas.microsoft.com/office/drawing/2014/main" id="{AD903474-E5F1-8121-E5F8-0DD01AF8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1600"/>
            <a:ext cx="4069080" cy="4069080"/>
          </a:xfrm>
          <a:prstGeom prst="rect">
            <a:avLst/>
          </a:prstGeom>
        </p:spPr>
      </p:pic>
      <p:pic>
        <p:nvPicPr>
          <p:cNvPr id="3" name="Picture 2" descr="A blue circle with a rainbow colored circle&#10;&#10;Description automatically generated with medium confidence">
            <a:extLst>
              <a:ext uri="{FF2B5EF4-FFF2-40B4-BE49-F238E27FC236}">
                <a16:creationId xmlns:a16="http://schemas.microsoft.com/office/drawing/2014/main" id="{4D4728DC-8304-D297-AF16-0D8F1BBEA3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1371600"/>
            <a:ext cx="4069080" cy="4069080"/>
          </a:xfrm>
          <a:prstGeom prst="rect">
            <a:avLst/>
          </a:prstGeom>
        </p:spPr>
      </p:pic>
      <p:pic>
        <p:nvPicPr>
          <p:cNvPr id="4" name="Picture 3" descr="A blue circle with a rainbow spectrum&#10;&#10;Description automatically generated with medium confidence">
            <a:extLst>
              <a:ext uri="{FF2B5EF4-FFF2-40B4-BE49-F238E27FC236}">
                <a16:creationId xmlns:a16="http://schemas.microsoft.com/office/drawing/2014/main" id="{C468AACF-D079-1939-3D39-4C5F1D4B4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2920" y="1371600"/>
            <a:ext cx="4069080" cy="4069080"/>
          </a:xfrm>
          <a:prstGeom prst="rect">
            <a:avLst/>
          </a:prstGeom>
        </p:spPr>
      </p:pic>
      <p:sp>
        <p:nvSpPr>
          <p:cNvPr id="5" name="TextBox 4">
            <a:extLst>
              <a:ext uri="{FF2B5EF4-FFF2-40B4-BE49-F238E27FC236}">
                <a16:creationId xmlns:a16="http://schemas.microsoft.com/office/drawing/2014/main" id="{714435D6-FE72-A6BE-8643-A9367EE5D8F4}"/>
              </a:ext>
            </a:extLst>
          </p:cNvPr>
          <p:cNvSpPr txBox="1"/>
          <p:nvPr/>
        </p:nvSpPr>
        <p:spPr>
          <a:xfrm>
            <a:off x="4334139" y="435426"/>
            <a:ext cx="352372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wavelength = 936 nm </a:t>
            </a:r>
          </a:p>
        </p:txBody>
      </p:sp>
    </p:spTree>
    <p:extLst>
      <p:ext uri="{BB962C8B-B14F-4D97-AF65-F5344CB8AC3E}">
        <p14:creationId xmlns:p14="http://schemas.microsoft.com/office/powerpoint/2010/main" val="316550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F382F-F5FC-DCEE-138F-B6260785DBE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791EC9-063D-2D42-72FA-810E166060B5}"/>
              </a:ext>
            </a:extLst>
          </p:cNvPr>
          <p:cNvSpPr txBox="1"/>
          <p:nvPr/>
        </p:nvSpPr>
        <p:spPr>
          <a:xfrm>
            <a:off x="195943" y="646723"/>
            <a:ext cx="11996057" cy="6247864"/>
          </a:xfrm>
          <a:prstGeom prst="rect">
            <a:avLst/>
          </a:prstGeom>
          <a:noFill/>
        </p:spPr>
        <p:txBody>
          <a:bodyPr wrap="square" rtlCol="0">
            <a:spAutoFit/>
          </a:bodyPr>
          <a:lstStyle/>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Όταν ο ήλιος είναι χαμηλά στον ουρανό (μεγάλη ζενίθια γωνία), η ακτινοβολία διανύει μεγαλύτερη απόσταση μέσα στην ατμόσφαιρα, επιτρέποντας περισσότερη σκέδαση και απορρόφηση από τα αέρια και τα αερολύματα. Στα πολικά διαγράμματα, αυτό μεταφράζεται σε μεγαλύτερη διάχυση και πιο «απλωμένη» κατανομή της ακτινοβολίας στον ουρανό. Η διάχυτη ακτινοβολία είναι πιο ισχυρή στις περιοχές κοντά στον ορίζοντα και μειώνεται προς τις υπόλοιπες γωνίες στον ουράνιο θόλο.</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Όταν ο ήλιος είναι ψηλά στον ουρανό (μικρή ζενίθια γωνία) η ακτινοβολία διανύει μικρότερη απόσταση στην ατμόσφαιρα. Στα πολικά διαγράμματα, η διάχυτη ακτινοβολία είναι περιορισμένη κοντά στο σημείο του ήλιου και η κατανομή είναι πιο «συγκεντρωμένη», με έντονη ακτινοβολία κοντά στο σημείο του ήλιου.</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Για μικρές ζενίθιες γωνίες, θα παρατηρούμε μια πιο εκτεταμένη και συμμετρική κατανομή της διάχυτης ακτινοβολίας στον ουρανό. Για μεγάλες ζενίθιες γωνίες, η κατανομή είναι επίσης «συγκεντρωμένη» γύρω από το σημείο του ήλιου αλλά σχεδόν μηδενική στον υπόλοιπο ουράνιο θόλο.</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Σε ένα σταθερό μήκος κύματος, παρατηρούμε ότι οι περιοχές με εντονότερη ακτινοβολία μετατοπίζονται, ακολουθώντας την θέση του Ήλιου στον ουράνιο θόλο δηλαδή συμπίπτουν με την περιοχή της υπό αξιολόγησης ζενίθιας γωνίας.</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Σε ένα ορισμένο μήκος κύματος επίσης, όσο αυξάνει η ζενίθια γωνία, τόσο μειώνεται και η διάχυτη ακτινοβολία, κάτι που είναι εμφανές από την επικράτηση του μπλε χρώματος στα πολικά διαγράμματα.</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Όσο αυξάνεται το μήκος κύματος, παρατηρούμε ότι η ακτινοβολία στον ουράνιο θόλο μειώνεται. Συγκεκριμένα, παρατηρούμε ότι περισσότερη ακτινοβολία υπάρχει στην περιοχή του υπεριώδους και λιγότερη στην περιοχή του </a:t>
            </a:r>
            <a:r>
              <a:rPr lang="el-GR" sz="2000" dirty="0" err="1">
                <a:latin typeface="Times New Roman" panose="02020603050405020304" pitchFamily="18" charset="0"/>
                <a:cs typeface="Times New Roman" panose="02020603050405020304" pitchFamily="18" charset="0"/>
              </a:rPr>
              <a:t>υπερύθρου</a:t>
            </a:r>
            <a:r>
              <a:rPr lang="el-GR" sz="20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F387817-5C2C-EDD4-16C7-6CEA7CEF2D04}"/>
              </a:ext>
            </a:extLst>
          </p:cNvPr>
          <p:cNvSpPr txBox="1"/>
          <p:nvPr/>
        </p:nvSpPr>
        <p:spPr>
          <a:xfrm>
            <a:off x="195943" y="185058"/>
            <a:ext cx="6128657"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ΠΑΡΑΤΗΡΗΣΕΙΣ και ΣΥΜΠΕΡΑΣΜΑΤΑ</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41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A18CA-4521-38D1-D754-854FEB9FB83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85B3E3-A85A-CA96-188A-6DE75211CF23}"/>
              </a:ext>
            </a:extLst>
          </p:cNvPr>
          <p:cNvSpPr txBox="1"/>
          <p:nvPr/>
        </p:nvSpPr>
        <p:spPr>
          <a:xfrm>
            <a:off x="195943" y="897095"/>
            <a:ext cx="11996057" cy="3477875"/>
          </a:xfrm>
          <a:prstGeom prst="rect">
            <a:avLst/>
          </a:prstGeom>
          <a:noFill/>
        </p:spPr>
        <p:txBody>
          <a:bodyPr wrap="square" rtlCol="0">
            <a:spAutoFit/>
          </a:bodyPr>
          <a:lstStyle/>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Στο ορατό </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VIS</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παρατηρούμε ότι όσο η ζενίθια γωνία αυξάνεται, τόσο αυξάνεται και η σκεδαζόμενη ακτινοβολία κοντά στην θέση του Ηλίου. Για άλλη μία φορά, ο λόγος για τον οποίο συμβαίνει αυτό είναι διότι με την αύξηση της ζενίθιας γωνίας, αυξάνεται και ο οπτικός δρόμος που ακολουθεί η ακτινοβολία στην ατμόσφαιρα.</a:t>
            </a:r>
          </a:p>
          <a:p>
            <a:pPr marL="285750" indent="-285750">
              <a:buFont typeface="Arial" panose="020B0604020202020204" pitchFamily="34" charset="0"/>
              <a:buChar char="•"/>
            </a:pPr>
            <a:r>
              <a:rPr lang="el-GR" sz="2000" dirty="0">
                <a:latin typeface="Times New Roman" panose="02020603050405020304" pitchFamily="18" charset="0"/>
                <a:cs typeface="Times New Roman" panose="02020603050405020304" pitchFamily="18" charset="0"/>
              </a:rPr>
              <a:t>Στις 70 μοίρες, το μήκος κύματος που επικρατεί είναι τα 550 nm. Η επικράτηση όμως δεν είναι σημαντική σε σχέση με τα υπόλοιπα μήκη κύματος ώστε να συμπεράνουμε ότι καθώς ο ήλιος θα τείνει στο ηλιοβασίλεμα θα «χρωματίσει» τον ουρανό με τα αντίστοιχα χρώματα. Τα διαφορετικά μήκη κύματος δηλαδή, έχουν πολύ κοντινές τιμές διάχυτης ακτινοβολίας. Στην περίπτωση που τοποθετούσαμε περισσότερα αερολύματα στην ατμόσφαιρα, τότε θα παρατηρούσαμε το θεωρητικά αναμενόμενο ότι το μπλε λόγω της μεγαλύτερης σκέδασης θα χανόταν και το κόκκινο θα υπερτερούσε.</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53948DF-9400-0A59-5CB4-01588B14F228}"/>
              </a:ext>
            </a:extLst>
          </p:cNvPr>
          <p:cNvSpPr txBox="1"/>
          <p:nvPr/>
        </p:nvSpPr>
        <p:spPr>
          <a:xfrm>
            <a:off x="195943" y="185058"/>
            <a:ext cx="6128657" cy="461665"/>
          </a:xfrm>
          <a:prstGeom prst="rect">
            <a:avLst/>
          </a:prstGeom>
          <a:noFill/>
        </p:spPr>
        <p:txBody>
          <a:bodyPr wrap="square" rtlCol="0">
            <a:spAutoFit/>
          </a:bodyPr>
          <a:lstStyle/>
          <a:p>
            <a:r>
              <a:rPr lang="el-GR" sz="2400" b="1" dirty="0">
                <a:latin typeface="Times New Roman" panose="02020603050405020304" pitchFamily="18" charset="0"/>
                <a:cs typeface="Times New Roman" panose="02020603050405020304" pitchFamily="18" charset="0"/>
              </a:rPr>
              <a:t>ΠΑΡΑΤΗΡΗΣΕΙΣ και ΣΥΜΠΕΡΑΣΜΑΤΑ</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486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39E165-747F-05BD-1718-D84BB16B0650}"/>
              </a:ext>
            </a:extLst>
          </p:cNvPr>
          <p:cNvSpPr txBox="1"/>
          <p:nvPr/>
        </p:nvSpPr>
        <p:spPr>
          <a:xfrm>
            <a:off x="3200400" y="2921169"/>
            <a:ext cx="6074229" cy="1323439"/>
          </a:xfrm>
          <a:prstGeom prst="rect">
            <a:avLst/>
          </a:prstGeom>
          <a:noFill/>
        </p:spPr>
        <p:txBody>
          <a:bodyPr wrap="square">
            <a:spAutoFit/>
          </a:bodyPr>
          <a:lstStyle/>
          <a:p>
            <a:pPr algn="ctr"/>
            <a:r>
              <a:rPr lang="el-GR" sz="2000" dirty="0">
                <a:latin typeface="Times New Roman" panose="02020603050405020304" pitchFamily="18" charset="0"/>
                <a:cs typeface="Times New Roman" panose="02020603050405020304" pitchFamily="18" charset="0"/>
              </a:rPr>
              <a:t>Ο κώδικας, καθώς και τα αρχεία που τον συνοδεύουν μπορούν να βρεθούν στον παρακάτω σύνδεσμο :</a:t>
            </a: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MSc---Applied-Meteorology-and-Environmental-Physics</a:t>
            </a: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040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
            <a:extLst>
              <a:ext uri="{FF2B5EF4-FFF2-40B4-BE49-F238E27FC236}">
                <a16:creationId xmlns:a16="http://schemas.microsoft.com/office/drawing/2014/main" id="{8736A081-1991-F37D-8BE6-7A233FF72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0" y="772887"/>
            <a:ext cx="5120640" cy="5120640"/>
          </a:xfrm>
          <a:prstGeom prst="rect">
            <a:avLst/>
          </a:prstGeom>
        </p:spPr>
      </p:pic>
      <p:pic>
        <p:nvPicPr>
          <p:cNvPr id="4" name="Picture 3" descr="A blue circle with a red circle with a blue circle with a red circle with a red circle with a blue circle with a red circle with a blue circle with a red circle with a red circle&#10;&#10;Description automatically generated">
            <a:extLst>
              <a:ext uri="{FF2B5EF4-FFF2-40B4-BE49-F238E27FC236}">
                <a16:creationId xmlns:a16="http://schemas.microsoft.com/office/drawing/2014/main" id="{A966D10D-366B-ED4B-324D-CC1AD6677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3010" y="772887"/>
            <a:ext cx="5120640" cy="5120640"/>
          </a:xfrm>
          <a:prstGeom prst="rect">
            <a:avLst/>
          </a:prstGeom>
        </p:spPr>
      </p:pic>
      <p:sp>
        <p:nvSpPr>
          <p:cNvPr id="5" name="TextBox 4">
            <a:extLst>
              <a:ext uri="{FF2B5EF4-FFF2-40B4-BE49-F238E27FC236}">
                <a16:creationId xmlns:a16="http://schemas.microsoft.com/office/drawing/2014/main" id="{B907DC5A-1997-7CC2-E3D7-ACA8F3D9B7C1}"/>
              </a:ext>
            </a:extLst>
          </p:cNvPr>
          <p:cNvSpPr txBox="1"/>
          <p:nvPr/>
        </p:nvSpPr>
        <p:spPr>
          <a:xfrm>
            <a:off x="5212213" y="6085113"/>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10° </a:t>
            </a:r>
          </a:p>
        </p:txBody>
      </p:sp>
    </p:spTree>
    <p:extLst>
      <p:ext uri="{BB962C8B-B14F-4D97-AF65-F5344CB8AC3E}">
        <p14:creationId xmlns:p14="http://schemas.microsoft.com/office/powerpoint/2010/main" val="764819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colored circle&#10;&#10;Description automatically generated with medium confidence">
            <a:extLst>
              <a:ext uri="{FF2B5EF4-FFF2-40B4-BE49-F238E27FC236}">
                <a16:creationId xmlns:a16="http://schemas.microsoft.com/office/drawing/2014/main" id="{4F7F5E69-0A80-B1F8-7BFF-4FC0A4693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868680"/>
            <a:ext cx="5120640" cy="5120640"/>
          </a:xfrm>
          <a:prstGeom prst="rect">
            <a:avLst/>
          </a:prstGeom>
        </p:spPr>
      </p:pic>
      <p:pic>
        <p:nvPicPr>
          <p:cNvPr id="3" name="Picture 2" descr="A blue circle with a rainbow spectrum&#10;&#10;Description automatically generated">
            <a:extLst>
              <a:ext uri="{FF2B5EF4-FFF2-40B4-BE49-F238E27FC236}">
                <a16:creationId xmlns:a16="http://schemas.microsoft.com/office/drawing/2014/main" id="{BDFB0993-FB85-D3B2-8BA8-861F698C8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8680"/>
            <a:ext cx="5120640" cy="5120640"/>
          </a:xfrm>
          <a:prstGeom prst="rect">
            <a:avLst/>
          </a:prstGeom>
        </p:spPr>
      </p:pic>
      <p:sp>
        <p:nvSpPr>
          <p:cNvPr id="4" name="TextBox 3">
            <a:extLst>
              <a:ext uri="{FF2B5EF4-FFF2-40B4-BE49-F238E27FC236}">
                <a16:creationId xmlns:a16="http://schemas.microsoft.com/office/drawing/2014/main" id="{0126591E-8DEA-638B-44C6-26D4BD7C2E64}"/>
              </a:ext>
            </a:extLst>
          </p:cNvPr>
          <p:cNvSpPr txBox="1"/>
          <p:nvPr/>
        </p:nvSpPr>
        <p:spPr>
          <a:xfrm>
            <a:off x="5175203" y="6128656"/>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10° </a:t>
            </a:r>
          </a:p>
        </p:txBody>
      </p:sp>
    </p:spTree>
    <p:extLst>
      <p:ext uri="{BB962C8B-B14F-4D97-AF65-F5344CB8AC3E}">
        <p14:creationId xmlns:p14="http://schemas.microsoft.com/office/powerpoint/2010/main" val="375088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a:extLst>
              <a:ext uri="{FF2B5EF4-FFF2-40B4-BE49-F238E27FC236}">
                <a16:creationId xmlns:a16="http://schemas.microsoft.com/office/drawing/2014/main" id="{9E634C5B-8D7A-CEC5-6027-C9E4A1885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0" y="868680"/>
            <a:ext cx="5120640" cy="5120640"/>
          </a:xfrm>
          <a:prstGeom prst="rect">
            <a:avLst/>
          </a:prstGeom>
        </p:spPr>
      </p:pic>
      <p:sp>
        <p:nvSpPr>
          <p:cNvPr id="3" name="TextBox 2">
            <a:extLst>
              <a:ext uri="{FF2B5EF4-FFF2-40B4-BE49-F238E27FC236}">
                <a16:creationId xmlns:a16="http://schemas.microsoft.com/office/drawing/2014/main" id="{244874C6-661C-58AD-B3AD-6D60E3B162E2}"/>
              </a:ext>
            </a:extLst>
          </p:cNvPr>
          <p:cNvSpPr txBox="1"/>
          <p:nvPr/>
        </p:nvSpPr>
        <p:spPr>
          <a:xfrm>
            <a:off x="5175203" y="6106884"/>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10° </a:t>
            </a:r>
          </a:p>
        </p:txBody>
      </p:sp>
    </p:spTree>
    <p:extLst>
      <p:ext uri="{BB962C8B-B14F-4D97-AF65-F5344CB8AC3E}">
        <p14:creationId xmlns:p14="http://schemas.microsoft.com/office/powerpoint/2010/main" val="151842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a:extLst>
              <a:ext uri="{FF2B5EF4-FFF2-40B4-BE49-F238E27FC236}">
                <a16:creationId xmlns:a16="http://schemas.microsoft.com/office/drawing/2014/main" id="{6C8EC26E-3CA7-F69E-79E5-F54A2D09D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868680"/>
            <a:ext cx="5120640" cy="5120640"/>
          </a:xfrm>
          <a:prstGeom prst="rect">
            <a:avLst/>
          </a:prstGeom>
        </p:spPr>
      </p:pic>
      <p:pic>
        <p:nvPicPr>
          <p:cNvPr id="4" name="Picture 3" descr="A blue circle with a red center and a blue circle with white text&#10;&#10;Description automatically generated with medium confidence">
            <a:extLst>
              <a:ext uri="{FF2B5EF4-FFF2-40B4-BE49-F238E27FC236}">
                <a16:creationId xmlns:a16="http://schemas.microsoft.com/office/drawing/2014/main" id="{35AAFB3D-4E27-279C-942B-91E7D9711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8680"/>
            <a:ext cx="5120640" cy="5120640"/>
          </a:xfrm>
          <a:prstGeom prst="rect">
            <a:avLst/>
          </a:prstGeom>
        </p:spPr>
      </p:pic>
      <p:sp>
        <p:nvSpPr>
          <p:cNvPr id="5" name="TextBox 4">
            <a:extLst>
              <a:ext uri="{FF2B5EF4-FFF2-40B4-BE49-F238E27FC236}">
                <a16:creationId xmlns:a16="http://schemas.microsoft.com/office/drawing/2014/main" id="{AAE289A9-78FD-46AE-06FF-54B28F12637D}"/>
              </a:ext>
            </a:extLst>
          </p:cNvPr>
          <p:cNvSpPr txBox="1"/>
          <p:nvPr/>
        </p:nvSpPr>
        <p:spPr>
          <a:xfrm>
            <a:off x="5175203" y="6106884"/>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30° </a:t>
            </a:r>
          </a:p>
        </p:txBody>
      </p:sp>
    </p:spTree>
    <p:extLst>
      <p:ext uri="{BB962C8B-B14F-4D97-AF65-F5344CB8AC3E}">
        <p14:creationId xmlns:p14="http://schemas.microsoft.com/office/powerpoint/2010/main" val="2399722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colored center&#10;&#10;Description automatically generated with medium confidence">
            <a:extLst>
              <a:ext uri="{FF2B5EF4-FFF2-40B4-BE49-F238E27FC236}">
                <a16:creationId xmlns:a16="http://schemas.microsoft.com/office/drawing/2014/main" id="{77BD01EC-DDDF-9B4C-6A5A-42DC7078F2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868680"/>
            <a:ext cx="5120640" cy="5120640"/>
          </a:xfrm>
          <a:prstGeom prst="rect">
            <a:avLst/>
          </a:prstGeom>
        </p:spPr>
      </p:pic>
      <p:pic>
        <p:nvPicPr>
          <p:cNvPr id="3" name="Picture 2" descr="A blue circle with a rainbow spectrum&#10;&#10;Description automatically generated">
            <a:extLst>
              <a:ext uri="{FF2B5EF4-FFF2-40B4-BE49-F238E27FC236}">
                <a16:creationId xmlns:a16="http://schemas.microsoft.com/office/drawing/2014/main" id="{0AAE03F1-00AE-361D-4CFE-04C2B3B1D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8680"/>
            <a:ext cx="5120640" cy="5120640"/>
          </a:xfrm>
          <a:prstGeom prst="rect">
            <a:avLst/>
          </a:prstGeom>
        </p:spPr>
      </p:pic>
      <p:sp>
        <p:nvSpPr>
          <p:cNvPr id="4" name="TextBox 3">
            <a:extLst>
              <a:ext uri="{FF2B5EF4-FFF2-40B4-BE49-F238E27FC236}">
                <a16:creationId xmlns:a16="http://schemas.microsoft.com/office/drawing/2014/main" id="{94622434-0646-3051-EE93-D82E645A6B75}"/>
              </a:ext>
            </a:extLst>
          </p:cNvPr>
          <p:cNvSpPr txBox="1"/>
          <p:nvPr/>
        </p:nvSpPr>
        <p:spPr>
          <a:xfrm>
            <a:off x="5175203" y="6074228"/>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30° </a:t>
            </a:r>
          </a:p>
        </p:txBody>
      </p:sp>
    </p:spTree>
    <p:extLst>
      <p:ext uri="{BB962C8B-B14F-4D97-AF65-F5344CB8AC3E}">
        <p14:creationId xmlns:p14="http://schemas.microsoft.com/office/powerpoint/2010/main" val="3286779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a:extLst>
              <a:ext uri="{FF2B5EF4-FFF2-40B4-BE49-F238E27FC236}">
                <a16:creationId xmlns:a16="http://schemas.microsoft.com/office/drawing/2014/main" id="{8656DC43-3780-A721-C0FD-7954046EF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5680" y="868680"/>
            <a:ext cx="5120640" cy="5120640"/>
          </a:xfrm>
          <a:prstGeom prst="rect">
            <a:avLst/>
          </a:prstGeom>
        </p:spPr>
      </p:pic>
      <p:sp>
        <p:nvSpPr>
          <p:cNvPr id="3" name="TextBox 2">
            <a:extLst>
              <a:ext uri="{FF2B5EF4-FFF2-40B4-BE49-F238E27FC236}">
                <a16:creationId xmlns:a16="http://schemas.microsoft.com/office/drawing/2014/main" id="{90520F0F-7AEE-AEA8-2AB7-573B2D1DC9E7}"/>
              </a:ext>
            </a:extLst>
          </p:cNvPr>
          <p:cNvSpPr txBox="1"/>
          <p:nvPr/>
        </p:nvSpPr>
        <p:spPr>
          <a:xfrm>
            <a:off x="5175203" y="6193970"/>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30° </a:t>
            </a:r>
          </a:p>
        </p:txBody>
      </p:sp>
    </p:spTree>
    <p:extLst>
      <p:ext uri="{BB962C8B-B14F-4D97-AF65-F5344CB8AC3E}">
        <p14:creationId xmlns:p14="http://schemas.microsoft.com/office/powerpoint/2010/main" val="15576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circle with a rainbow spectrum&#10;&#10;Description automatically generated">
            <a:extLst>
              <a:ext uri="{FF2B5EF4-FFF2-40B4-BE49-F238E27FC236}">
                <a16:creationId xmlns:a16="http://schemas.microsoft.com/office/drawing/2014/main" id="{F219086A-DA5E-F3F2-5C1C-F2304755B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 y="868680"/>
            <a:ext cx="5120640" cy="5120640"/>
          </a:xfrm>
          <a:prstGeom prst="rect">
            <a:avLst/>
          </a:prstGeom>
        </p:spPr>
      </p:pic>
      <p:pic>
        <p:nvPicPr>
          <p:cNvPr id="3" name="Picture 2" descr="A blue circle with a rainbow colored circle&#10;&#10;Description automatically generated with medium confidence">
            <a:extLst>
              <a:ext uri="{FF2B5EF4-FFF2-40B4-BE49-F238E27FC236}">
                <a16:creationId xmlns:a16="http://schemas.microsoft.com/office/drawing/2014/main" id="{B393F744-140B-EDB0-D4DB-136989B9F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68680"/>
            <a:ext cx="5120640" cy="5120640"/>
          </a:xfrm>
          <a:prstGeom prst="rect">
            <a:avLst/>
          </a:prstGeom>
        </p:spPr>
      </p:pic>
      <p:sp>
        <p:nvSpPr>
          <p:cNvPr id="4" name="TextBox 3">
            <a:extLst>
              <a:ext uri="{FF2B5EF4-FFF2-40B4-BE49-F238E27FC236}">
                <a16:creationId xmlns:a16="http://schemas.microsoft.com/office/drawing/2014/main" id="{D96E11D1-E154-0BBE-9130-0C41C118D246}"/>
              </a:ext>
            </a:extLst>
          </p:cNvPr>
          <p:cNvSpPr txBox="1"/>
          <p:nvPr/>
        </p:nvSpPr>
        <p:spPr>
          <a:xfrm>
            <a:off x="5175203" y="6106884"/>
            <a:ext cx="1841594"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SZA = 70° </a:t>
            </a:r>
          </a:p>
        </p:txBody>
      </p:sp>
    </p:spTree>
    <p:extLst>
      <p:ext uri="{BB962C8B-B14F-4D97-AF65-F5344CB8AC3E}">
        <p14:creationId xmlns:p14="http://schemas.microsoft.com/office/powerpoint/2010/main" val="318577273"/>
      </p:ext>
    </p:extLst>
  </p:cSld>
  <p:clrMapOvr>
    <a:masterClrMapping/>
  </p:clrMapOvr>
</p:sld>
</file>

<file path=ppt/theme/theme1.xml><?xml version="1.0" encoding="utf-8"?>
<a:theme xmlns:a="http://schemas.openxmlformats.org/drawingml/2006/main" name="Parce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TM10001115[[fn=Parcel]]</Template>
  <TotalTime>346</TotalTime>
  <Words>1548</Words>
  <Application>Microsoft Office PowerPoint</Application>
  <PresentationFormat>Widescreen</PresentationFormat>
  <Paragraphs>49</Paragraphs>
  <Slides>24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Gill Sans MT</vt:lpstr>
      <vt:lpstr>Times New Roman</vt:lpstr>
      <vt:lpstr>Parcel</vt:lpstr>
      <vt:lpstr>Αλληλεπιδραση  ατμοσφαιρασ - ακτινοβολιασ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ΝΕΦΕΛΗ ΖΩΗ</dc:creator>
  <cp:lastModifiedBy>ΚΑΪΡΑΚΤΙΔΗ ΝΕΦΕΛΗ ΖΩΗ</cp:lastModifiedBy>
  <cp:revision>40</cp:revision>
  <dcterms:created xsi:type="dcterms:W3CDTF">2025-01-21T10:37:16Z</dcterms:created>
  <dcterms:modified xsi:type="dcterms:W3CDTF">2025-01-30T12:56:19Z</dcterms:modified>
</cp:coreProperties>
</file>